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2" r:id="rId6"/>
    <p:sldId id="264" r:id="rId7"/>
    <p:sldId id="265" r:id="rId8"/>
    <p:sldId id="267" r:id="rId9"/>
    <p:sldId id="269" r:id="rId10"/>
    <p:sldId id="270" r:id="rId11"/>
    <p:sldId id="272" r:id="rId12"/>
    <p:sldId id="274" r:id="rId13"/>
    <p:sldId id="276" r:id="rId14"/>
    <p:sldId id="278" r:id="rId15"/>
    <p:sldId id="280" r:id="rId16"/>
    <p:sldId id="282" r:id="rId17"/>
    <p:sldId id="284" r:id="rId18"/>
    <p:sldId id="28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7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BA1A2-970F-43C4-AF86-9E4D682F68BE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D55DA-DABB-4831-93BB-00E7E13071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1419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32AD-C116-42BF-B53E-C09022505E35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47775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F456-7E9A-45FB-8D18-0F638A250138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D633-DC82-4925-AAED-5B95E3AEF2CF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232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F456-7E9A-45FB-8D18-0F638A250138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D633-DC82-4925-AAED-5B95E3AEF2C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1589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F456-7E9A-45FB-8D18-0F638A250138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D633-DC82-4925-AAED-5B95E3AEF2C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5230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F456-7E9A-45FB-8D18-0F638A250138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D633-DC82-4925-AAED-5B95E3AEF2C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1584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F456-7E9A-45FB-8D18-0F638A250138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D633-DC82-4925-AAED-5B95E3AEF2CF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2931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F456-7E9A-45FB-8D18-0F638A250138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D633-DC82-4925-AAED-5B95E3AEF2C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0378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F456-7E9A-45FB-8D18-0F638A250138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D633-DC82-4925-AAED-5B95E3AEF2C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07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F456-7E9A-45FB-8D18-0F638A250138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D633-DC82-4925-AAED-5B95E3AEF2C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8760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F456-7E9A-45FB-8D18-0F638A250138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D633-DC82-4925-AAED-5B95E3AEF2C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24456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DE0F456-7E9A-45FB-8D18-0F638A250138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D0D633-DC82-4925-AAED-5B95E3AEF2C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3364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F456-7E9A-45FB-8D18-0F638A250138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D633-DC82-4925-AAED-5B95E3AEF2C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1854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DE0F456-7E9A-45FB-8D18-0F638A250138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AD0D633-DC82-4925-AAED-5B95E3AEF2CF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93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firmowani.pl/artykuly-i-wideo/kadry-i-hr/piec-filarow-biurowego-savoir-vivre" TargetMode="External"/><Relationship Id="rId2" Type="http://schemas.openxmlformats.org/officeDocument/2006/relationships/hyperlink" Target="https://www.humanskills.pl/business-lunch-jak-zachowac-sie-przy-sto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www.dskconsulting.pl/profesjonalny-wyglad-w-pracy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40526" y="378823"/>
            <a:ext cx="10528663" cy="3946290"/>
          </a:xfrm>
        </p:spPr>
        <p:txBody>
          <a:bodyPr>
            <a:normAutofit/>
          </a:bodyPr>
          <a:lstStyle/>
          <a:p>
            <a:r>
              <a:rPr lang="pl-PL" sz="6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Znam i stosuję zasady savoir-vivre’u!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00052" y="4455621"/>
            <a:ext cx="8827719" cy="114300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WEBQUEST JEST PRZEZNACZONY DLA KLAS SZKOŁY POLICEALNEJ O KIERUNKU ADMINISTRACYJNYM</a:t>
            </a: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26880" y="4807131"/>
            <a:ext cx="2865120" cy="1502228"/>
          </a:xfrm>
          <a:prstGeom prst="rect">
            <a:avLst/>
          </a:prstGeom>
        </p:spPr>
      </p:pic>
      <p:pic>
        <p:nvPicPr>
          <p:cNvPr id="7" name="Picture 2" descr="EO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237" y="328251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3414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PROCES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912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ClrTx/>
              <a:buFont typeface="+mj-lt"/>
              <a:buAutoNum type="arabicParenR" startAt="7"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Pamiętajcie, aby Wasza praca była staranna i  estetyczna, zawierała elementy graficzne, zachęcała do zapoznania się z jej treścią.</a:t>
            </a:r>
          </a:p>
          <a:p>
            <a:pPr marL="514350" indent="-514350">
              <a:buClrTx/>
              <a:buFont typeface="+mj-lt"/>
              <a:buAutoNum type="arabicParenR" startAt="8"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Starajcie się należycie wykonać powierzone Wam zadania. Każdy z Was powinien pracować na wspólny efekt końcowy. </a:t>
            </a:r>
          </a:p>
          <a:p>
            <a:pPr marL="514350" indent="-514350">
              <a:buClrTx/>
              <a:buFont typeface="+mj-lt"/>
              <a:buAutoNum type="arabicParenR" startAt="9"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Po zakończeniu pracy zaprezentujcie jej efekty Waszym kolegom i nauczycielowi. Odpowiedzcie na ewentualne ich pytania. Podzielcie się swoimi uwagami.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27771" y="0"/>
            <a:ext cx="2264229" cy="173736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/>
          <a:srcRect l="3463" t="11101" r="3554" b="12331"/>
          <a:stretch/>
        </p:blipFill>
        <p:spPr>
          <a:xfrm>
            <a:off x="6074229" y="1"/>
            <a:ext cx="3122022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1551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834" y="273541"/>
            <a:ext cx="10058400" cy="941306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ŹRÓDŁA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0920" y="1566370"/>
            <a:ext cx="11129555" cy="4571998"/>
          </a:xfrm>
        </p:spPr>
        <p:txBody>
          <a:bodyPr>
            <a:noAutofit/>
          </a:bodyPr>
          <a:lstStyle/>
          <a:p>
            <a:r>
              <a:rPr lang="pl-P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http://bezowijania.com/najwazniejsze-zasady-savoir-vivre-w-biznesie</a:t>
            </a:r>
          </a:p>
          <a:p>
            <a:r>
              <a:rPr lang="pl-P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https://businessinsider.com.pl/lifestyle/savoir-vivre/zasady-savoir-vivre-w-biznesie/hvsrjw7</a:t>
            </a:r>
          </a:p>
          <a:p>
            <a:r>
              <a:rPr lang="pl-P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https://renatawrona.pl/etykieta-biznesu-savoir-vivre-w-biznesie/</a:t>
            </a:r>
          </a:p>
          <a:p>
            <a:r>
              <a:rPr lang="pl-P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https://www.slaskibiznes.pl/wiadomosci,savoir-vivre-w-biznesie-czyli-co-kazdy-przedsiebiorca-wiedziec-powinien,wia5-8-1844.html</a:t>
            </a:r>
          </a:p>
          <a:p>
            <a:r>
              <a:rPr lang="pl-P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https://biurowerewolucje.pl/biurowy-savoir-vivre/</a:t>
            </a:r>
          </a:p>
          <a:p>
            <a:r>
              <a:rPr lang="pl-P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http://businessandprestige.pl/spotkanie-biznesowe-w-restauracji/</a:t>
            </a:r>
          </a:p>
          <a:p>
            <a:r>
              <a:rPr lang="pl-P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https://www.niepoddawajsie.pl/jak-zachowywac-sie-w-restauracji-zasady-savoir-vivre/</a:t>
            </a:r>
          </a:p>
          <a:p>
            <a:r>
              <a:rPr lang="pl-PL" sz="1600" dirty="0">
                <a:solidFill>
                  <a:schemeClr val="tx1"/>
                </a:solidFill>
                <a:latin typeface="Arial Rounded MT Bold" panose="020F0704030504030204" pitchFamily="34" charset="0"/>
                <a:hlinkClick r:id="rId2"/>
              </a:rPr>
              <a:t>https://www.humanskills.pl/business-lunch-jak-zachowac-sie-przy-stole</a:t>
            </a:r>
            <a:r>
              <a:rPr lang="pl-PL" sz="1600" dirty="0" smtClean="0">
                <a:solidFill>
                  <a:schemeClr val="tx1"/>
                </a:solidFill>
                <a:latin typeface="Arial Rounded MT Bold" panose="020F0704030504030204" pitchFamily="34" charset="0"/>
                <a:hlinkClick r:id="rId2"/>
              </a:rPr>
              <a:t>/</a:t>
            </a:r>
            <a:endParaRPr lang="pl-PL" sz="16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pl-PL" sz="1600" dirty="0" smtClean="0">
                <a:solidFill>
                  <a:schemeClr val="tx1"/>
                </a:solidFill>
                <a:latin typeface="Arial Rounded MT Bold" panose="020F0704030504030204" pitchFamily="34" charset="0"/>
                <a:hlinkClick r:id="rId3"/>
              </a:rPr>
              <a:t>https://</a:t>
            </a:r>
            <a:r>
              <a:rPr lang="pl-PL" sz="1600" dirty="0" smtClean="0">
                <a:solidFill>
                  <a:schemeClr val="tx1"/>
                </a:solidFill>
                <a:latin typeface="Arial Rounded MT Bold" panose="020F0704030504030204" pitchFamily="34" charset="0"/>
                <a:hlinkClick r:id="rId3"/>
              </a:rPr>
              <a:t>www.zafirmowani.pl/artykuly-i-wideo/kadry-i-hr/piec-filarow-biurowego-savoir-vivre</a:t>
            </a:r>
            <a:endParaRPr lang="pl-PL" sz="16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>
              <a:buNone/>
            </a:pPr>
            <a:r>
              <a:rPr lang="pl-PL" sz="1600" dirty="0" smtClean="0">
                <a:solidFill>
                  <a:schemeClr val="tx1"/>
                </a:solidFill>
                <a:latin typeface="Arial Rounded MT Bold" panose="020F0704030504030204" pitchFamily="34" charset="0"/>
                <a:hlinkClick r:id="rId4"/>
              </a:rPr>
              <a:t>https://www.dskconsulting.pl/profesjonalny-wyglad-w-pracy</a:t>
            </a:r>
            <a:r>
              <a:rPr lang="pl-PL" sz="1600" dirty="0" smtClean="0">
                <a:solidFill>
                  <a:schemeClr val="tx1"/>
                </a:solidFill>
                <a:latin typeface="Arial Rounded MT Bold" panose="020F0704030504030204" pitchFamily="34" charset="0"/>
                <a:hlinkClick r:id="rId4"/>
              </a:rPr>
              <a:t>/</a:t>
            </a:r>
            <a:endParaRPr lang="pl-PL" sz="16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>
              <a:buNone/>
            </a:pPr>
            <a:r>
              <a:rPr lang="pl-PL" sz="1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http://portaldlasekretarek.pl/artykuly/zwracanie-sie-do-siebie-w-pracy</a:t>
            </a:r>
            <a:endParaRPr lang="pl-PL" sz="16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pl-PL" sz="2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pl-PL" sz="2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45546" y="0"/>
            <a:ext cx="2619375" cy="169817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6" cstate="print"/>
          <a:srcRect l="4038" r="5590"/>
          <a:stretch/>
        </p:blipFill>
        <p:spPr>
          <a:xfrm>
            <a:off x="5337876" y="0"/>
            <a:ext cx="3801292" cy="169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6757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06" y="91441"/>
            <a:ext cx="3161212" cy="457200"/>
          </a:xfrm>
          <a:noFill/>
        </p:spPr>
        <p:txBody>
          <a:bodyPr>
            <a:noAutofit/>
          </a:bodyPr>
          <a:lstStyle/>
          <a:p>
            <a:pPr algn="l"/>
            <a:r>
              <a:rPr lang="pl-PL" sz="3000" b="1" dirty="0">
                <a:solidFill>
                  <a:srgbClr val="C00000"/>
                </a:solidFill>
                <a:latin typeface="Arial Black" panose="020B0A04020102020204" pitchFamily="34" charset="0"/>
              </a:rPr>
              <a:t>EWALUACJA</a:t>
            </a: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/>
        </p:nvGraphicFramePr>
        <p:xfrm>
          <a:off x="5481638" y="3232150"/>
          <a:ext cx="1228725" cy="390525"/>
        </p:xfrm>
        <a:graphic>
          <a:graphicData uri="http://schemas.openxmlformats.org/presentationml/2006/ole">
            <p:oleObj spid="_x0000_s1152" name="Arkusz" r:id="rId3" imgW="1228873" imgH="390397" progId="Excel.Sheet.12">
              <p:embed/>
            </p:oleObj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09006" y="548642"/>
          <a:ext cx="11721737" cy="5686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561">
                  <a:extLst>
                    <a:ext uri="{9D8B030D-6E8A-4147-A177-3AD203B41FA5}">
                      <a16:colId xmlns:a16="http://schemas.microsoft.com/office/drawing/2014/main" xmlns="" val="1391921536"/>
                    </a:ext>
                  </a:extLst>
                </a:gridCol>
                <a:gridCol w="2838743">
                  <a:extLst>
                    <a:ext uri="{9D8B030D-6E8A-4147-A177-3AD203B41FA5}">
                      <a16:colId xmlns:a16="http://schemas.microsoft.com/office/drawing/2014/main" xmlns="" val="1613383002"/>
                    </a:ext>
                  </a:extLst>
                </a:gridCol>
                <a:gridCol w="2825539">
                  <a:extLst>
                    <a:ext uri="{9D8B030D-6E8A-4147-A177-3AD203B41FA5}">
                      <a16:colId xmlns:a16="http://schemas.microsoft.com/office/drawing/2014/main" xmlns="" val="1073497597"/>
                    </a:ext>
                  </a:extLst>
                </a:gridCol>
                <a:gridCol w="3410894">
                  <a:extLst>
                    <a:ext uri="{9D8B030D-6E8A-4147-A177-3AD203B41FA5}">
                      <a16:colId xmlns:a16="http://schemas.microsoft.com/office/drawing/2014/main" xmlns="" val="3392608151"/>
                    </a:ext>
                  </a:extLst>
                </a:gridCol>
              </a:tblGrid>
              <a:tr h="39033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Liczba punktów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8148102"/>
                  </a:ext>
                </a:extLst>
              </a:tr>
              <a:tr h="876759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Arial Black" panose="020B0A04020102020204" pitchFamily="34" charset="0"/>
                        </a:rPr>
                        <a:t>Zawartość merytoryczna pracy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rebuchet MS" panose="020B0603020202020204" pitchFamily="34" charset="0"/>
                        </a:rPr>
                        <a:t>Praca słaba pod względem merytorycznym. Brakujące elementy.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rebuchet MS" panose="020B0603020202020204" pitchFamily="34" charset="0"/>
                        </a:rPr>
                        <a:t>Praca dobra pod względem merytorycznym. Brak lub niewielkie błędy.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rebuchet MS" panose="020B0603020202020204" pitchFamily="34" charset="0"/>
                        </a:rPr>
                        <a:t>Praca bardzo dobra pod względem merytorycznym. Poprawne, ciekawe treści.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0809747"/>
                  </a:ext>
                </a:extLst>
              </a:tr>
              <a:tr h="823342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Arial Black" panose="020B0A04020102020204" pitchFamily="34" charset="0"/>
                        </a:rPr>
                        <a:t>Prezentacja</a:t>
                      </a:r>
                      <a:r>
                        <a:rPr lang="pl-PL" sz="1600" baseline="0" dirty="0">
                          <a:latin typeface="Arial Black" panose="020B0A04020102020204" pitchFamily="34" charset="0"/>
                        </a:rPr>
                        <a:t> pracy</a:t>
                      </a:r>
                      <a:endParaRPr lang="pl-PL" sz="16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mało czytelna, pobieżna, nie budząca zainteresowania. Brak odpowiedzi na pytania nauczyciela i uczniów.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czytelna, dobra, interesująca. Brak satysfakcjonujących odpowiedzi na stawiane pytania.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ładna, wyczerpująca, budząca</a:t>
                      </a:r>
                      <a:r>
                        <a:rPr lang="pl-PL" sz="1600" b="0" i="0" u="none" strike="noStrike" kern="1200" baseline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zainteresowanie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Poprawne odpowiedzi na pytania sprawdzające nauczyciela oraz pytania innych uczniów.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6236742"/>
                  </a:ext>
                </a:extLst>
              </a:tr>
              <a:tr h="1014874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Arial Black" panose="020B0A04020102020204" pitchFamily="34" charset="0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 Black" panose="020B0A04020102020204" pitchFamily="34" charset="0"/>
                          <a:ea typeface="Lucida Sans Unicode" pitchFamily="2"/>
                          <a:cs typeface="Mangal" pitchFamily="2"/>
                        </a:rPr>
                        <a:t>Wrażenia estetyczne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mało czytelna, nieestetyczna, niestarannie</a:t>
                      </a:r>
                      <a:r>
                        <a:rPr lang="pl-PL" sz="1600" b="0" i="0" u="none" strike="noStrike" kern="1200" baseline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wykonana.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Złe rozplanowanie informacji  na stronie.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czytelna, estetyczna, staranna.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rozplanowanie informacji na stronie.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estetyczna, czytelna, przejrzysta, zachęcająca do zapoznania się z nią, bardzo staranna. Atrakcyjna pod względem graficznym.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rozplanowanie informacji na stronie. Praca wyróżniająca się.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3335173"/>
                  </a:ext>
                </a:extLst>
              </a:tr>
              <a:tr h="1067295">
                <a:tc>
                  <a:txBody>
                    <a:bodyPr/>
                    <a:lstStyle/>
                    <a:p>
                      <a:pPr algn="l"/>
                      <a:r>
                        <a:rPr lang="pl-PL" sz="1600" dirty="0">
                          <a:latin typeface="Arial Black" panose="020B0A04020102020204" pitchFamily="34" charset="0"/>
                        </a:rPr>
                        <a:t>Zaangażowanie w</a:t>
                      </a:r>
                      <a:r>
                        <a:rPr lang="pl-PL" sz="1600" baseline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l-PL" sz="1600" dirty="0">
                          <a:latin typeface="Arial Black" panose="020B0A04020102020204" pitchFamily="34" charset="0"/>
                        </a:rPr>
                        <a:t>pracę grupy, umiejętność współpracy.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Brak zaangażowania wszystkich członków grupy w pracę i kreatywną współpracę.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zaangażowanie w pracę wszystkich członków grupy. Umiejętność współpracy na zadawalającym poziomie.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Pełne zaangażowanie w pracę wszystkich członków grupy. Wzajemne motywowanie się do pracy. Umiejętność współpracy w grupie na wysokim poziomie.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2564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08455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3472518"/>
              </p:ext>
            </p:extLst>
          </p:nvPr>
        </p:nvGraphicFramePr>
        <p:xfrm>
          <a:off x="572901" y="1763487"/>
          <a:ext cx="10593978" cy="4532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6989">
                  <a:extLst>
                    <a:ext uri="{9D8B030D-6E8A-4147-A177-3AD203B41FA5}">
                      <a16:colId xmlns:a16="http://schemas.microsoft.com/office/drawing/2014/main" xmlns="" val="3813572916"/>
                    </a:ext>
                  </a:extLst>
                </a:gridCol>
                <a:gridCol w="5296989">
                  <a:extLst>
                    <a:ext uri="{9D8B030D-6E8A-4147-A177-3AD203B41FA5}">
                      <a16:colId xmlns:a16="http://schemas.microsoft.com/office/drawing/2014/main" xmlns="" val="4203344437"/>
                    </a:ext>
                  </a:extLst>
                </a:gridCol>
              </a:tblGrid>
              <a:tr h="567021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PUNKTY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OCENA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0736140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&lt;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niedostateczny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4742611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6 - 5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dopuszczający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0328922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9 - 7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dostateczny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3975048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12 - 10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dobry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3930880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15 -</a:t>
                      </a:r>
                      <a:r>
                        <a:rPr lang="pl-PL" sz="2800" b="0" baseline="0" dirty="0">
                          <a:latin typeface="Trebuchet MS" panose="020B0603020202020204" pitchFamily="34" charset="0"/>
                        </a:rPr>
                        <a:t> 13</a:t>
                      </a:r>
                      <a:endParaRPr lang="pl-PL" sz="2800" b="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bardzo dobry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7829302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celujący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1341944"/>
                  </a:ext>
                </a:extLst>
              </a:tr>
            </a:tbl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64342" y="600894"/>
            <a:ext cx="3161212" cy="744582"/>
          </a:xfrm>
          <a:noFill/>
        </p:spPr>
        <p:txBody>
          <a:bodyPr>
            <a:noAutofit/>
          </a:bodyPr>
          <a:lstStyle/>
          <a:p>
            <a:pPr algn="l"/>
            <a:r>
              <a:rPr lang="pl-PL" sz="3000" b="1" dirty="0">
                <a:solidFill>
                  <a:srgbClr val="C00000"/>
                </a:solidFill>
                <a:latin typeface="Arial Black" panose="020B0A04020102020204" pitchFamily="34" charset="0"/>
              </a:rPr>
              <a:t>EWALUACJA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2628" y="1"/>
            <a:ext cx="3174275" cy="167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9345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580572" y="679270"/>
            <a:ext cx="10580912" cy="4585062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KONKLUZJE – WNIOSKI KOŃCOWE</a:t>
            </a:r>
          </a:p>
          <a:p>
            <a:pPr marL="0" indent="0">
              <a:buNone/>
            </a:pPr>
            <a:endParaRPr lang="pl-PL" sz="36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pl-PL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Jakie korzyści osiągnęliście z realizacji tego projektu?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pl-PL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Poszerzyliście swoją wiedzę na temat zasad dobrego zachowania się w biurze i </a:t>
            </a:r>
            <a:r>
              <a:rPr lang="pl-PL" sz="2800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savoir-vivre’u</a:t>
            </a:r>
            <a:r>
              <a:rPr lang="pl-PL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biznesowego.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pl-PL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Mogliście zastosować w praktyce swoją wiedzę i umiejętności.</a:t>
            </a:r>
          </a:p>
          <a:p>
            <a:pPr marL="514350" indent="-514350">
              <a:buClrTx/>
              <a:buAutoNum type="arabicPeriod"/>
            </a:pPr>
            <a:r>
              <a:rPr lang="pl-PL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Mogliście w ciekawy sposób utrwalić Waszą wiedzę.</a:t>
            </a:r>
          </a:p>
          <a:p>
            <a:pPr marL="514350" indent="-514350">
              <a:buClrTx/>
              <a:buAutoNum type="arabicPeriod"/>
            </a:pPr>
            <a:r>
              <a:rPr lang="pl-PL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Uczyliście się planowania i organizacji własnej pracy.</a:t>
            </a:r>
          </a:p>
          <a:p>
            <a:pPr marL="514350" indent="-514350">
              <a:buAutoNum type="arabicPeriod"/>
            </a:pP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/>
          <a:srcRect l="14265" t="22602" r="16494" b="2015"/>
          <a:stretch/>
        </p:blipFill>
        <p:spPr>
          <a:xfrm>
            <a:off x="8712927" y="0"/>
            <a:ext cx="3479074" cy="172429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5544" y="5179085"/>
            <a:ext cx="2899954" cy="152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8087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535576" y="966654"/>
            <a:ext cx="11207931" cy="522514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KONKLUZJE – WNIOSKI KOŃCOWE</a:t>
            </a:r>
          </a:p>
          <a:p>
            <a:pPr marL="0" indent="0">
              <a:buNone/>
            </a:pPr>
            <a:endParaRPr lang="pl-PL" sz="1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514350" indent="-514350">
              <a:buClrTx/>
              <a:buFont typeface="+mj-lt"/>
              <a:buAutoNum type="arabicPeriod" startAt="5"/>
            </a:pPr>
            <a:r>
              <a:rPr lang="pl-PL" sz="2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Nauczyliście się wykorzystywać Internet jako źródło informacji. </a:t>
            </a:r>
          </a:p>
          <a:p>
            <a:pPr marL="514350" indent="-514350">
              <a:buClrTx/>
              <a:buFont typeface="+mj-lt"/>
              <a:buAutoNum type="arabicPeriod" startAt="5"/>
            </a:pPr>
            <a:r>
              <a:rPr lang="pl-PL" sz="2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Nauczyliście się opracowywać informacje w różnych formach.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 startAt="5"/>
            </a:pPr>
            <a:r>
              <a:rPr lang="pl-PL" sz="2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Uczyliście się trudnej sztuki współpracy w grupie.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 startAt="5"/>
            </a:pPr>
            <a:r>
              <a:rPr lang="pl-PL" sz="2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Mogliście Waszą pracę zaprezentować na forum klasy i podzielić się swoją wiedzą i umiejętnościami.</a:t>
            </a:r>
          </a:p>
          <a:p>
            <a:pPr marL="514350" indent="-514350">
              <a:spcBef>
                <a:spcPts val="600"/>
              </a:spcBef>
              <a:buClrTx/>
              <a:buFont typeface="+mj-lt"/>
              <a:buAutoNum type="arabicPeriod" startAt="5"/>
            </a:pPr>
            <a:r>
              <a:rPr lang="pl-PL" sz="2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Mogliście wyrazić swoje opinie oraz wysłuchać opinii i pomysłów </a:t>
            </a:r>
          </a:p>
          <a:p>
            <a:pPr marL="0" indent="0">
              <a:spcBef>
                <a:spcPts val="600"/>
              </a:spcBef>
              <a:buClrTx/>
              <a:buNone/>
            </a:pPr>
            <a:r>
              <a:rPr lang="pl-PL" sz="2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   swoich kolegów.</a:t>
            </a:r>
          </a:p>
          <a:p>
            <a:pPr marL="0" indent="0">
              <a:buClr>
                <a:schemeClr val="accent2"/>
              </a:buClr>
              <a:buNone/>
            </a:pPr>
            <a:endParaRPr lang="pl-PL" sz="25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7084" y="0"/>
            <a:ext cx="3513910" cy="164592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 cstate="print"/>
          <a:srcRect l="4428" t="4943" r="2786"/>
          <a:stretch/>
        </p:blipFill>
        <p:spPr>
          <a:xfrm>
            <a:off x="7550331" y="4728754"/>
            <a:ext cx="3918858" cy="189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7967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4583" y="323183"/>
            <a:ext cx="10698480" cy="663788"/>
          </a:xfrm>
          <a:noFill/>
        </p:spPr>
        <p:txBody>
          <a:bodyPr>
            <a:noAutofit/>
          </a:bodyPr>
          <a:lstStyle/>
          <a:p>
            <a:pPr algn="just"/>
            <a:r>
              <a:rPr lang="pl-PL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744583" y="1815737"/>
            <a:ext cx="10698480" cy="4541520"/>
          </a:xfrm>
          <a:noFill/>
        </p:spPr>
        <p:txBody>
          <a:bodyPr>
            <a:normAutofit/>
          </a:bodyPr>
          <a:lstStyle/>
          <a:p>
            <a:pPr lvl="0">
              <a:spcBef>
                <a:spcPts val="475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q"/>
            </a:pPr>
            <a:r>
              <a:rPr lang="pl-PL" sz="2800" dirty="0">
                <a:latin typeface="Arial Rounded MT Bold" panose="020F0704030504030204" pitchFamily="34" charset="0"/>
              </a:rPr>
              <a:t> </a:t>
            </a:r>
            <a:r>
              <a:rPr lang="pl-PL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  <a:p>
            <a:pPr>
              <a:spcBef>
                <a:spcPts val="475"/>
              </a:spcBef>
              <a:buClrTx/>
              <a:buFont typeface="Wingdings" panose="05000000000000000000" pitchFamily="2" charset="2"/>
              <a:buChar char="q"/>
            </a:pPr>
            <a:r>
              <a:rPr lang="pl-PL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Podział na grupy może być dokonany według różnych kryteriów, np. ze względu na możliwości poznawcze uczniów, ich umiejętności, zainteresowania, tak aby „równo” rozłożyć siły w poszczególnych grupach.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04833" y="0"/>
            <a:ext cx="2664183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69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8012" y="391888"/>
            <a:ext cx="11059885" cy="640077"/>
          </a:xfrm>
          <a:noFill/>
        </p:spPr>
        <p:txBody>
          <a:bodyPr>
            <a:noAutofit/>
          </a:bodyPr>
          <a:lstStyle/>
          <a:p>
            <a:pPr algn="just"/>
            <a:r>
              <a:rPr lang="pl-PL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418012" y="1698171"/>
            <a:ext cx="11059886" cy="5358676"/>
          </a:xfrm>
          <a:noFill/>
        </p:spPr>
        <p:txBody>
          <a:bodyPr>
            <a:normAutofit/>
          </a:bodyPr>
          <a:lstStyle/>
          <a:p>
            <a:pPr>
              <a:spcBef>
                <a:spcPts val="475"/>
              </a:spcBef>
              <a:buClrTx/>
              <a:buFont typeface="Wingdings" panose="05000000000000000000" pitchFamily="2" charset="2"/>
              <a:buChar char="q"/>
            </a:pPr>
            <a:r>
              <a:rPr lang="pl-PL" sz="2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Nauczyciel może pomagać uczniom, gdy pracują w grupach zadając im pytania naprowadzające. Należy pamiętać, że uczą się oni nowego sposobu pracy (procesu).  </a:t>
            </a:r>
          </a:p>
          <a:p>
            <a:pPr>
              <a:spcBef>
                <a:spcPts val="475"/>
              </a:spcBef>
              <a:buClrTx/>
              <a:buFont typeface="Wingdings" panose="05000000000000000000" pitchFamily="2" charset="2"/>
              <a:buChar char="q"/>
            </a:pPr>
            <a:r>
              <a:rPr lang="pl-PL" sz="2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Nauczyciel powinien podawać uczniom konkretne informacje dotyczące oceny ich osiągnięć, zarówno w czasie pracy grupowej, jak i przy podsumowaniu wyników.  </a:t>
            </a:r>
          </a:p>
          <a:p>
            <a:pPr>
              <a:spcBef>
                <a:spcPts val="475"/>
              </a:spcBef>
              <a:buClrTx/>
              <a:buFont typeface="Wingdings" panose="05000000000000000000" pitchFamily="2" charset="2"/>
              <a:buChar char="q"/>
            </a:pPr>
            <a:r>
              <a:rPr lang="pl-PL" sz="2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Czas na realizację projektu powinien być dostosowany do możliwości uczniów. Nie jest z góry narzucony.</a:t>
            </a:r>
          </a:p>
          <a:p>
            <a:pPr>
              <a:spcBef>
                <a:spcPts val="475"/>
              </a:spcBef>
              <a:buClrTx/>
              <a:buFont typeface="Wingdings" panose="05000000000000000000" pitchFamily="2" charset="2"/>
              <a:buChar char="q"/>
            </a:pPr>
            <a:r>
              <a:rPr lang="pl-PL" sz="2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Jako formę wyróżnienia i pozytywnego wzmocnienia proponuje się zaprezentowanie prac uczniów przygotowując wystawę w klasopracowni.</a:t>
            </a:r>
          </a:p>
          <a:p>
            <a:pPr marL="0" lvl="0" indent="0">
              <a:spcBef>
                <a:spcPts val="475"/>
              </a:spcBef>
              <a:buNone/>
            </a:pPr>
            <a:endParaRPr lang="pl-PL" sz="2500" dirty="0">
              <a:solidFill>
                <a:schemeClr val="tx1"/>
              </a:solidFill>
              <a:latin typeface="Trebuchet MS" pitchFamily="34"/>
            </a:endParaRPr>
          </a:p>
          <a:p>
            <a:pPr marL="0" lvl="0" indent="0">
              <a:spcBef>
                <a:spcPts val="475"/>
              </a:spcBef>
              <a:buNone/>
            </a:pPr>
            <a:endParaRPr lang="pl-PL" sz="2500" dirty="0">
              <a:latin typeface="Trebuchet MS" pitchFamily="34"/>
            </a:endParaRPr>
          </a:p>
          <a:p>
            <a:pPr marL="0" lvl="0" indent="0">
              <a:spcBef>
                <a:spcPts val="475"/>
              </a:spcBef>
              <a:buNone/>
            </a:pPr>
            <a:endParaRPr lang="pl-PL" sz="2500" dirty="0">
              <a:latin typeface="Trebuchet MS" pitchFamily="34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96697" y="56287"/>
            <a:ext cx="2695304" cy="164188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5670" y="-52660"/>
            <a:ext cx="2604273" cy="175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3303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BD45F9E-5F43-47DC-B483-35DEF272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35" y="3429000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 „</a:t>
            </a:r>
            <a:r>
              <a:rPr lang="pl-PL" b="0" i="0" dirty="0">
                <a:effectLst/>
              </a:rPr>
              <a:t>Innowacyjne narzędzia w edukacji zawodowej dla niesłyszących</a:t>
            </a:r>
            <a:r>
              <a:rPr lang="pl-PL" dirty="0"/>
              <a:t>” korzysta z dofinansowania otrzymanego od Islandii, Liechtensteinu i Norwegii w ramach funduszy EOG. 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4968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28243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79" y="1854926"/>
            <a:ext cx="10058401" cy="4014167"/>
          </a:xfrm>
        </p:spPr>
        <p:txBody>
          <a:bodyPr>
            <a:noAutofit/>
          </a:bodyPr>
          <a:lstStyle/>
          <a:p>
            <a:r>
              <a:rPr lang="pl-PL" sz="27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WITAJCIE! </a:t>
            </a:r>
            <a:r>
              <a:rPr lang="pl-PL" sz="2700" b="1" dirty="0">
                <a:solidFill>
                  <a:schemeClr val="tx1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</a:t>
            </a:r>
          </a:p>
          <a:p>
            <a:r>
              <a:rPr lang="pl-PL" sz="2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Czy wiecie, że kultura osobista jest cechą, którą nabywa się w wyniku ciągłej pracy nad sobą przez całe życie? Jest ona pewną trwałą właściwością, wpływającą na zachowanie człowieka niezależnie od czasu, miejsca i okoliczności.</a:t>
            </a:r>
          </a:p>
          <a:p>
            <a:r>
              <a:rPr lang="pl-PL" sz="2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Z całą pewnością na sposób naszego postępowania duży wpływ mają wzorce zachowań, które wynieśliśmy z najbliższego środowiska przez wychowanie.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b="18373"/>
          <a:stretch/>
        </p:blipFill>
        <p:spPr>
          <a:xfrm>
            <a:off x="9339943" y="4807131"/>
            <a:ext cx="2813238" cy="184186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34549" y="0"/>
            <a:ext cx="3518632" cy="240356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 cstate="print"/>
          <a:srcRect l="10620" t="10171" r="8224" b="7108"/>
          <a:stretch/>
        </p:blipFill>
        <p:spPr>
          <a:xfrm>
            <a:off x="6827151" y="5277394"/>
            <a:ext cx="206393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109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28243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79" y="1854926"/>
            <a:ext cx="10058401" cy="4014167"/>
          </a:xfrm>
        </p:spPr>
        <p:txBody>
          <a:bodyPr>
            <a:noAutofit/>
          </a:bodyPr>
          <a:lstStyle/>
          <a:p>
            <a:r>
              <a:rPr lang="pl-PL" sz="2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Praca nad sobą i znajomość podstawowych zasad </a:t>
            </a:r>
            <a:r>
              <a:rPr lang="pl-PL" sz="2700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savoir-vivre’u</a:t>
            </a:r>
            <a:r>
              <a:rPr lang="pl-PL" sz="2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, czyli dobrego zachowania się mogą jednak być decydujące. </a:t>
            </a:r>
          </a:p>
          <a:p>
            <a:r>
              <a:rPr lang="pl-PL" sz="2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Wiedząc, że kompetencją wymaganą na stanowisku pracownika biurowego jest właśnie kultura osobista, a zachowania pracowników firmy budują jej wizerunek, warto przyswoić krótki kurs dobrych manier.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t="21061" b="28979"/>
          <a:stretch/>
        </p:blipFill>
        <p:spPr>
          <a:xfrm>
            <a:off x="10097589" y="0"/>
            <a:ext cx="2094411" cy="171123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58312" y="4585064"/>
            <a:ext cx="2833688" cy="181859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7317" y="4760936"/>
            <a:ext cx="3114675" cy="152229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7279" y="4760936"/>
            <a:ext cx="3762103" cy="161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338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WPROWADZENIE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Specjalnie dla Was przygotowałam zadanie, które pomoże Wam pogłębić i uporządkować wiedzę na temat zasad dobrego zachowania się w biurze.</a:t>
            </a:r>
          </a:p>
          <a:p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Warto wiedzieć …</a:t>
            </a:r>
          </a:p>
          <a:p>
            <a:endParaRPr lang="pl-PL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ZACZYNAMY!     </a:t>
            </a:r>
          </a:p>
          <a:p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1166" y="3381374"/>
            <a:ext cx="5212079" cy="292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439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4137" y="286604"/>
            <a:ext cx="10058400" cy="1450757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ZADANIE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9006" y="1891430"/>
            <a:ext cx="9222377" cy="4346898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Zadaniem Waszym będzie przygotowanie </a:t>
            </a:r>
            <a:r>
              <a:rPr lang="pl-PL" sz="32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„KODEKSU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pl-PL" sz="32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 POSTĘPOWANIA PRACOWNIKA BIUROWEGO</a:t>
            </a: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”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z uwzględnieniem wszystkich obowiązujących zasad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pl-PL" sz="3200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savoir-vivre’u</a:t>
            </a: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w firmie. 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KODEKS powinien</a:t>
            </a:r>
            <a:r>
              <a:rPr lang="pl-PL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być opracowany w formie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graficznej ulotki, broszury, </a:t>
            </a:r>
            <a:r>
              <a:rPr lang="pl-PL" sz="32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lapbooka</a:t>
            </a: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, informatora. 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Oprócz treści </a:t>
            </a:r>
            <a:r>
              <a:rPr lang="pl-PL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KODEKS</a:t>
            </a: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powinien dodatkowo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zawierać elementy graficzne, zdjęcia, ilustracje.</a:t>
            </a:r>
          </a:p>
          <a:p>
            <a:pPr>
              <a:spcBef>
                <a:spcPts val="6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Przy wykonaniu zadania pomocne będą Wam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Tx/>
              <a:buNone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materiały znajdujące się w podanych źródłach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Tx/>
              <a:buNone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internetowych.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4994" y="1"/>
            <a:ext cx="3257006" cy="173736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 cstate="print"/>
          <a:srcRect l="18102" t="9314" r="16984"/>
          <a:stretch/>
        </p:blipFill>
        <p:spPr>
          <a:xfrm>
            <a:off x="8934994" y="2220686"/>
            <a:ext cx="3257005" cy="409601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4" cstate="print"/>
          <a:srcRect l="7651" t="17775" r="11998" b="22188"/>
          <a:stretch/>
        </p:blipFill>
        <p:spPr>
          <a:xfrm>
            <a:off x="5682343" y="2"/>
            <a:ext cx="265176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556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PROCES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Tx/>
              <a:buFont typeface="+mj-lt"/>
              <a:buAutoNum type="arabicParenR"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Zadanie wykonajcie w grupach najlepiej trzy- lub czteroosobowych.</a:t>
            </a:r>
          </a:p>
          <a:p>
            <a:pPr marL="514350" lvl="0" indent="-514350">
              <a:buClrTx/>
              <a:buFont typeface="+mj-lt"/>
              <a:buAutoNum type="arabicParenR"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 każdej grupie wybierzcie </a:t>
            </a:r>
            <a:r>
              <a:rPr lang="pl-PL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lidera – kierownika zespołu</a:t>
            </a: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, który będzie wykonywał zadania przywódcze, przydzielał obowiązki, zachęcał do działania, a także będzie odpowiedzialny za końcowy efekt Waszej pracy.</a:t>
            </a:r>
          </a:p>
          <a:p>
            <a:pPr marL="0" indent="0">
              <a:buNone/>
            </a:pPr>
            <a:endParaRPr lang="pl-PL" sz="3200" dirty="0">
              <a:latin typeface="Arial Rounded MT Bold" panose="020F0704030504030204" pitchFamily="34" charset="0"/>
            </a:endParaRPr>
          </a:p>
          <a:p>
            <a:pPr marL="0" indent="0">
              <a:buClrTx/>
              <a:buNone/>
            </a:pPr>
            <a:endParaRPr lang="pl-PL" sz="3200" dirty="0">
              <a:latin typeface="Arial Rounded MT Bold" panose="020F0704030504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8320" y="1"/>
            <a:ext cx="2595971" cy="173736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5040" y="0"/>
            <a:ext cx="3092360" cy="173735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6354" y="4794069"/>
            <a:ext cx="3627937" cy="192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283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PROCES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ClrTx/>
              <a:buFont typeface="+mj-lt"/>
              <a:buAutoNum type="arabicParenR" startAt="3"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Ustalcie formę i sposób wykonania </a:t>
            </a:r>
            <a:r>
              <a:rPr lang="pl-PL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KODEKSU </a:t>
            </a: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POSTĘPOWANIA PRACOWNIKA BIUROWEGO</a:t>
            </a:r>
            <a:r>
              <a:rPr lang="pl-PL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</a:t>
            </a: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wykorzystując programy komputerowe i materiały dostępne w Waszej klasopracowni.  </a:t>
            </a:r>
          </a:p>
          <a:p>
            <a:pPr marL="514350" indent="-514350">
              <a:buClrTx/>
              <a:buFont typeface="+mj-lt"/>
              <a:buAutoNum type="arabicParenR" startAt="4"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Jak wykonać ciekawy i pomysłowy </a:t>
            </a:r>
            <a:r>
              <a:rPr lang="pl-PL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KODEKS </a:t>
            </a:r>
            <a:r>
              <a:rPr lang="pl-PL" sz="3200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savoir-vivre’u</a:t>
            </a: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– odpowiedzi poszukajcie w zaproponowanych przeze mnie zasobach internetowych.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6617" y="1"/>
            <a:ext cx="3161212" cy="173735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6316" y="16934"/>
            <a:ext cx="2623730" cy="17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3525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PROCES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ClrTx/>
              <a:buFont typeface="+mj-lt"/>
              <a:buAutoNum type="arabicParenR" startAt="5"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KODEKS POSTĘPOWANIA PRACOWNIKA BIUROWEGO powinien zawierać zasady etykiety obowiązujące w firmie, które dotyczą:</a:t>
            </a:r>
          </a:p>
          <a:p>
            <a:pPr marL="0" lvl="0" indent="0">
              <a:buClrTx/>
              <a:buNone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- powitania i pożegnania</a:t>
            </a:r>
          </a:p>
          <a:p>
            <a:pPr marL="0" lvl="0" indent="0">
              <a:buClrTx/>
              <a:buNone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- zasady przedstawiania i tytułowania</a:t>
            </a:r>
          </a:p>
          <a:p>
            <a:pPr marL="0" lvl="0" indent="0">
              <a:buClrTx/>
              <a:buNone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- sposobu komunikowania się</a:t>
            </a:r>
          </a:p>
          <a:p>
            <a:pPr marL="0" lvl="0" indent="0">
              <a:buClrTx/>
              <a:buNone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- wyglądu (ubioru)</a:t>
            </a:r>
          </a:p>
          <a:p>
            <a:pPr lvl="0">
              <a:buClrTx/>
              <a:buFontTx/>
              <a:buChar char="-"/>
            </a:pPr>
            <a:endParaRPr lang="pl-PL" sz="3200" dirty="0">
              <a:latin typeface="Arial Rounded MT Bold" panose="020F0704030504030204" pitchFamily="34" charset="0"/>
            </a:endParaRP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80162" y="2851920"/>
            <a:ext cx="2571750" cy="178117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0299" y="4384357"/>
            <a:ext cx="3068547" cy="199031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 cstate="print"/>
          <a:srcRect l="1" r="53076"/>
          <a:stretch/>
        </p:blipFill>
        <p:spPr>
          <a:xfrm>
            <a:off x="7662591" y="15888"/>
            <a:ext cx="1409563" cy="167380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09315" y="0"/>
            <a:ext cx="2664823" cy="173736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4697" y="0"/>
            <a:ext cx="2600734" cy="17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337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PROCES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Tx/>
              <a:buNone/>
            </a:pPr>
            <a:r>
              <a:rPr lang="pl-PL" sz="3200" dirty="0">
                <a:latin typeface="Arial Rounded MT Bold" panose="020F0704030504030204" pitchFamily="34" charset="0"/>
              </a:rPr>
              <a:t> - </a:t>
            </a: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zasady zachowania się w różnych miejscach i sytuacjach (np. spotkanie służbowe z gościem, kolacja w restauracji, zachowanie przy stole).</a:t>
            </a:r>
          </a:p>
          <a:p>
            <a:pPr marL="514350" lvl="0" indent="-514350">
              <a:buClrTx/>
              <a:buFont typeface="+mj-lt"/>
              <a:buAutoNum type="arabicParenR" startAt="6"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Wszystkie powyższe informacje na temat zasad </a:t>
            </a:r>
            <a:r>
              <a:rPr lang="pl-PL" sz="3200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savoir-vivre’u </a:t>
            </a: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 biurze znajdziecie we wskazanych przeze mnie źródłach internetowych.  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2824" y="0"/>
            <a:ext cx="2669176" cy="172878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7555" y="0"/>
            <a:ext cx="2828925" cy="172878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07592" y="4323805"/>
            <a:ext cx="3684407" cy="198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41530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kcj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417</TotalTime>
  <Words>1041</Words>
  <Application>Microsoft Office PowerPoint</Application>
  <PresentationFormat>Niestandardowy</PresentationFormat>
  <Paragraphs>128</Paragraphs>
  <Slides>18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0" baseType="lpstr">
      <vt:lpstr>Retrospekcja</vt:lpstr>
      <vt:lpstr>Arkusz</vt:lpstr>
      <vt:lpstr>Znam i stosuję zasady savoir-vivre’u!</vt:lpstr>
      <vt:lpstr>WPROWADZENIE</vt:lpstr>
      <vt:lpstr>WPROWADZENIE</vt:lpstr>
      <vt:lpstr>WPROWADZENIE</vt:lpstr>
      <vt:lpstr>ZADANIE</vt:lpstr>
      <vt:lpstr>PROCES</vt:lpstr>
      <vt:lpstr>PROCES</vt:lpstr>
      <vt:lpstr>PROCES</vt:lpstr>
      <vt:lpstr>PROCES</vt:lpstr>
      <vt:lpstr>PROCES</vt:lpstr>
      <vt:lpstr>ŹRÓDŁA</vt:lpstr>
      <vt:lpstr>EWALUACJA</vt:lpstr>
      <vt:lpstr>EWALUACJA</vt:lpstr>
      <vt:lpstr>Slajd 14</vt:lpstr>
      <vt:lpstr>Slajd 15</vt:lpstr>
      <vt:lpstr>PORADNIK DLA NAUCZYCIELA</vt:lpstr>
      <vt:lpstr>PORADNIK DLA NAUCZYCIELA</vt:lpstr>
      <vt:lpstr>Projekt „Innowacyjne narzędzia w edukacji zawodowej dla niesłyszących” korzysta z dofinansowania otrzymanego od Islandii, Liechtensteinu i Norwegii w ramach funduszy EOG.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Znam i stosuję zasady savoir vivre’u w biurze</dc:title>
  <dc:creator>ja</dc:creator>
  <cp:lastModifiedBy>Konrad1</cp:lastModifiedBy>
  <cp:revision>136</cp:revision>
  <dcterms:created xsi:type="dcterms:W3CDTF">2020-08-31T08:41:38Z</dcterms:created>
  <dcterms:modified xsi:type="dcterms:W3CDTF">2021-08-15T13:17:16Z</dcterms:modified>
</cp:coreProperties>
</file>